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9" r:id="rId1"/>
  </p:sldMasterIdLst>
  <p:notesMasterIdLst>
    <p:notesMasterId r:id="rId26"/>
  </p:notesMasterIdLst>
  <p:sldIdLst>
    <p:sldId id="256" r:id="rId2"/>
    <p:sldId id="278" r:id="rId3"/>
    <p:sldId id="257" r:id="rId4"/>
    <p:sldId id="259" r:id="rId5"/>
    <p:sldId id="261" r:id="rId6"/>
    <p:sldId id="262" r:id="rId7"/>
    <p:sldId id="277" r:id="rId8"/>
    <p:sldId id="286" r:id="rId9"/>
    <p:sldId id="279" r:id="rId10"/>
    <p:sldId id="308" r:id="rId11"/>
    <p:sldId id="280" r:id="rId12"/>
    <p:sldId id="304" r:id="rId13"/>
    <p:sldId id="305" r:id="rId14"/>
    <p:sldId id="306" r:id="rId15"/>
    <p:sldId id="307" r:id="rId16"/>
    <p:sldId id="309" r:id="rId17"/>
    <p:sldId id="300" r:id="rId18"/>
    <p:sldId id="288" r:id="rId19"/>
    <p:sldId id="290" r:id="rId20"/>
    <p:sldId id="291" r:id="rId21"/>
    <p:sldId id="292" r:id="rId22"/>
    <p:sldId id="293" r:id="rId23"/>
    <p:sldId id="294" r:id="rId24"/>
    <p:sldId id="30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CCCCFF"/>
    <a:srgbClr val="9999FF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2171" autoAdjust="0"/>
  </p:normalViewPr>
  <p:slideViewPr>
    <p:cSldViewPr>
      <p:cViewPr varScale="1">
        <p:scale>
          <a:sx n="82" d="100"/>
          <a:sy n="82" d="100"/>
        </p:scale>
        <p:origin x="-24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F9FCDA-72F4-487F-B9A4-37DD548671F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B6C77F-BDCB-42C7-9E97-AC2BCE79544E}">
      <dgm:prSet phldrT="[Текст]" custT="1"/>
      <dgm:spPr>
        <a:xfrm>
          <a:off x="890137" y="3237604"/>
          <a:ext cx="6609256" cy="9140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just"/>
          <a:r>
            <a:rPr lang="ru-RU" sz="3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Послезародышевое (с рождения или выхода из яйцевых оболочек)</a:t>
          </a:r>
          <a:endParaRPr lang="ru-RU" sz="36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132D91D-EC20-4A0D-87A2-5D301BD367F7}" type="parTrans" cxnId="{C8629D0D-A03F-459B-B3DE-7B4523B20D8F}">
      <dgm:prSet/>
      <dgm:spPr>
        <a:xfrm>
          <a:off x="3989114" y="2667051"/>
          <a:ext cx="91440" cy="4186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6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E30F9005-F1E5-4AA9-A7A2-7345CEA4661D}" type="sibTrans" cxnId="{C8629D0D-A03F-459B-B3DE-7B4523B20D8F}">
      <dgm:prSet/>
      <dgm:spPr/>
      <dgm:t>
        <a:bodyPr/>
        <a:lstStyle/>
        <a:p>
          <a:endParaRPr lang="ru-RU"/>
        </a:p>
      </dgm:t>
    </dgm:pt>
    <dgm:pt modelId="{3EC6362E-E4CF-401A-B8E0-942F7DFD4105}">
      <dgm:prSet custT="1"/>
      <dgm:spPr>
        <a:xfrm>
          <a:off x="890137" y="572359"/>
          <a:ext cx="6609256" cy="9140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4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Индивидуальное развитие организма:</a:t>
          </a:r>
          <a:endParaRPr lang="ru-RU" sz="4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0DF92E5-7294-4A11-A4C4-86A073B8DC3A}" type="parTrans" cxnId="{CD29CA8D-825B-485C-9186-244B7C7AA15F}">
      <dgm:prSet/>
      <dgm:spPr/>
      <dgm:t>
        <a:bodyPr/>
        <a:lstStyle/>
        <a:p>
          <a:endParaRPr lang="ru-RU"/>
        </a:p>
      </dgm:t>
    </dgm:pt>
    <dgm:pt modelId="{AF74F46E-821F-4B97-B197-50002F137FDF}" type="sibTrans" cxnId="{CD29CA8D-825B-485C-9186-244B7C7AA15F}">
      <dgm:prSet/>
      <dgm:spPr/>
      <dgm:t>
        <a:bodyPr/>
        <a:lstStyle/>
        <a:p>
          <a:endParaRPr lang="ru-RU"/>
        </a:p>
      </dgm:t>
    </dgm:pt>
    <dgm:pt modelId="{A9DC1C04-B6E5-4FDF-8F0C-7DCE4D26A29D}">
      <dgm:prSet phldrT="[Текст]" custT="1"/>
      <dgm:spPr>
        <a:xfrm>
          <a:off x="890137" y="1904981"/>
          <a:ext cx="6609256" cy="9140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4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1. Зародышевое(эмбриональное)</a:t>
          </a:r>
          <a:endParaRPr lang="ru-RU" sz="4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890BAC5-675D-40CA-8202-966C3FB60982}" type="sibTrans" cxnId="{B2C0C8A4-E838-4FA8-887D-9408A9AF2A74}">
      <dgm:prSet/>
      <dgm:spPr/>
      <dgm:t>
        <a:bodyPr/>
        <a:lstStyle/>
        <a:p>
          <a:endParaRPr lang="ru-RU"/>
        </a:p>
      </dgm:t>
    </dgm:pt>
    <dgm:pt modelId="{E8351C92-CC9F-4D91-917B-7C0751A18EED}" type="parTrans" cxnId="{B2C0C8A4-E838-4FA8-887D-9408A9AF2A74}">
      <dgm:prSet/>
      <dgm:spPr>
        <a:xfrm>
          <a:off x="3989114" y="1334429"/>
          <a:ext cx="91440" cy="4186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61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671431A0-F385-4CDA-B824-921042C907C5}" type="pres">
      <dgm:prSet presAssocID="{ECF9FCDA-72F4-487F-B9A4-37DD548671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191F14-8780-4884-8640-1B1C34D01EAC}" type="pres">
      <dgm:prSet presAssocID="{3EC6362E-E4CF-401A-B8E0-942F7DFD4105}" presName="hierRoot1" presStyleCnt="0"/>
      <dgm:spPr/>
    </dgm:pt>
    <dgm:pt modelId="{3594D553-F03C-48FB-8975-023DF7CD2B87}" type="pres">
      <dgm:prSet presAssocID="{3EC6362E-E4CF-401A-B8E0-942F7DFD4105}" presName="composite" presStyleCnt="0"/>
      <dgm:spPr/>
    </dgm:pt>
    <dgm:pt modelId="{4A18E30A-76B3-4A7E-B755-FDAEB108D461}" type="pres">
      <dgm:prSet presAssocID="{3EC6362E-E4CF-401A-B8E0-942F7DFD4105}" presName="background" presStyleLbl="node0" presStyleIdx="0" presStyleCnt="1"/>
      <dgm:spPr>
        <a:xfrm>
          <a:off x="730206" y="420425"/>
          <a:ext cx="6609256" cy="914003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E4737F4D-BAF5-4C3B-A6E7-CF36568A10C8}" type="pres">
      <dgm:prSet presAssocID="{3EC6362E-E4CF-401A-B8E0-942F7DFD4105}" presName="text" presStyleLbl="fgAcc0" presStyleIdx="0" presStyleCnt="1" custScaleX="652587" custScaleY="237064" custLinFactNeighborX="-16318" custLinFactNeighborY="-952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52E9E4B-CE65-49B8-894A-697894C2D90E}" type="pres">
      <dgm:prSet presAssocID="{3EC6362E-E4CF-401A-B8E0-942F7DFD4105}" presName="hierChild2" presStyleCnt="0"/>
      <dgm:spPr/>
    </dgm:pt>
    <dgm:pt modelId="{CBFCCA77-DB04-4745-8A3F-9826FE8421C7}" type="pres">
      <dgm:prSet presAssocID="{E8351C92-CC9F-4D91-917B-7C0751A18EED}" presName="Name10" presStyleLbl="parChTrans1D2" presStyleIdx="0" presStyleCnt="1"/>
      <dgm:spPr/>
      <dgm:t>
        <a:bodyPr/>
        <a:lstStyle/>
        <a:p>
          <a:endParaRPr lang="ru-RU"/>
        </a:p>
      </dgm:t>
    </dgm:pt>
    <dgm:pt modelId="{4B03A9A5-8AEB-4153-B1AD-14556A197C9E}" type="pres">
      <dgm:prSet presAssocID="{A9DC1C04-B6E5-4FDF-8F0C-7DCE4D26A29D}" presName="hierRoot2" presStyleCnt="0"/>
      <dgm:spPr/>
    </dgm:pt>
    <dgm:pt modelId="{FDC6627B-5369-48BC-93B3-6AFCC19A4CCF}" type="pres">
      <dgm:prSet presAssocID="{A9DC1C04-B6E5-4FDF-8F0C-7DCE4D26A29D}" presName="composite2" presStyleCnt="0"/>
      <dgm:spPr/>
    </dgm:pt>
    <dgm:pt modelId="{6C6BBC8B-13C2-4C46-8A42-4A76D909C3AA}" type="pres">
      <dgm:prSet presAssocID="{A9DC1C04-B6E5-4FDF-8F0C-7DCE4D26A29D}" presName="background2" presStyleLbl="node2" presStyleIdx="0" presStyleCnt="1"/>
      <dgm:spPr>
        <a:xfrm>
          <a:off x="730206" y="1753047"/>
          <a:ext cx="6609256" cy="914003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F3C8E962-C05E-46A6-8AE9-986ED57F6CF7}" type="pres">
      <dgm:prSet presAssocID="{A9DC1C04-B6E5-4FDF-8F0C-7DCE4D26A29D}" presName="text2" presStyleLbl="fgAcc2" presStyleIdx="0" presStyleCnt="1" custScaleX="668298" custScaleY="230596" custLinFactNeighborX="-3817" custLinFactNeighborY="96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71A0A3-FAE2-4ABC-8D2C-F627BB65C542}" type="pres">
      <dgm:prSet presAssocID="{A9DC1C04-B6E5-4FDF-8F0C-7DCE4D26A29D}" presName="hierChild3" presStyleCnt="0"/>
      <dgm:spPr/>
    </dgm:pt>
    <dgm:pt modelId="{C08446AE-E5BD-46D1-A050-E9DBC3C92995}" type="pres">
      <dgm:prSet presAssocID="{A132D91D-EC20-4A0D-87A2-5D301BD367F7}" presName="Name17" presStyleLbl="parChTrans1D3" presStyleIdx="0" presStyleCnt="1"/>
      <dgm:spPr/>
      <dgm:t>
        <a:bodyPr/>
        <a:lstStyle/>
        <a:p>
          <a:endParaRPr lang="ru-RU"/>
        </a:p>
      </dgm:t>
    </dgm:pt>
    <dgm:pt modelId="{8D3963AF-2514-444D-BB89-0048D79D1A6D}" type="pres">
      <dgm:prSet presAssocID="{0CB6C77F-BDCB-42C7-9E97-AC2BCE79544E}" presName="hierRoot3" presStyleCnt="0"/>
      <dgm:spPr/>
    </dgm:pt>
    <dgm:pt modelId="{A9FE173A-3F93-4642-820C-A500504FE16E}" type="pres">
      <dgm:prSet presAssocID="{0CB6C77F-BDCB-42C7-9E97-AC2BCE79544E}" presName="composite3" presStyleCnt="0"/>
      <dgm:spPr/>
    </dgm:pt>
    <dgm:pt modelId="{AF2021F4-822E-49AB-AE18-30B6E64A9647}" type="pres">
      <dgm:prSet presAssocID="{0CB6C77F-BDCB-42C7-9E97-AC2BCE79544E}" presName="background3" presStyleLbl="node3" presStyleIdx="0" presStyleCnt="1"/>
      <dgm:spPr>
        <a:xfrm>
          <a:off x="730206" y="3085670"/>
          <a:ext cx="6609256" cy="914003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A6B0D2C-AE7C-43F5-A4F7-958792DBEAAF}" type="pres">
      <dgm:prSet presAssocID="{0CB6C77F-BDCB-42C7-9E97-AC2BCE79544E}" presName="text3" presStyleLbl="fgAcc3" presStyleIdx="0" presStyleCnt="1" custScaleX="655778" custScaleY="204283" custLinFactY="3211" custLinFactNeighborX="178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2343EA-CB41-4D52-B19E-04FB10B146AB}" type="pres">
      <dgm:prSet presAssocID="{0CB6C77F-BDCB-42C7-9E97-AC2BCE79544E}" presName="hierChild4" presStyleCnt="0"/>
      <dgm:spPr/>
    </dgm:pt>
  </dgm:ptLst>
  <dgm:cxnLst>
    <dgm:cxn modelId="{BE5B5159-0191-456A-B31D-61365712EA31}" type="presOf" srcId="{A132D91D-EC20-4A0D-87A2-5D301BD367F7}" destId="{C08446AE-E5BD-46D1-A050-E9DBC3C92995}" srcOrd="0" destOrd="0" presId="urn:microsoft.com/office/officeart/2005/8/layout/hierarchy1"/>
    <dgm:cxn modelId="{CD29CA8D-825B-485C-9186-244B7C7AA15F}" srcId="{ECF9FCDA-72F4-487F-B9A4-37DD548671FF}" destId="{3EC6362E-E4CF-401A-B8E0-942F7DFD4105}" srcOrd="0" destOrd="0" parTransId="{00DF92E5-7294-4A11-A4C4-86A073B8DC3A}" sibTransId="{AF74F46E-821F-4B97-B197-50002F137FDF}"/>
    <dgm:cxn modelId="{C8629D0D-A03F-459B-B3DE-7B4523B20D8F}" srcId="{A9DC1C04-B6E5-4FDF-8F0C-7DCE4D26A29D}" destId="{0CB6C77F-BDCB-42C7-9E97-AC2BCE79544E}" srcOrd="0" destOrd="0" parTransId="{A132D91D-EC20-4A0D-87A2-5D301BD367F7}" sibTransId="{E30F9005-F1E5-4AA9-A7A2-7345CEA4661D}"/>
    <dgm:cxn modelId="{3C4BBB02-56CC-4A42-A8C4-75C42B9F1F47}" type="presOf" srcId="{3EC6362E-E4CF-401A-B8E0-942F7DFD4105}" destId="{E4737F4D-BAF5-4C3B-A6E7-CF36568A10C8}" srcOrd="0" destOrd="0" presId="urn:microsoft.com/office/officeart/2005/8/layout/hierarchy1"/>
    <dgm:cxn modelId="{B2C0C8A4-E838-4FA8-887D-9408A9AF2A74}" srcId="{3EC6362E-E4CF-401A-B8E0-942F7DFD4105}" destId="{A9DC1C04-B6E5-4FDF-8F0C-7DCE4D26A29D}" srcOrd="0" destOrd="0" parTransId="{E8351C92-CC9F-4D91-917B-7C0751A18EED}" sibTransId="{E890BAC5-675D-40CA-8202-966C3FB60982}"/>
    <dgm:cxn modelId="{D8E33968-D1F9-4BCA-A0B4-4DB3A4B75525}" type="presOf" srcId="{E8351C92-CC9F-4D91-917B-7C0751A18EED}" destId="{CBFCCA77-DB04-4745-8A3F-9826FE8421C7}" srcOrd="0" destOrd="0" presId="urn:microsoft.com/office/officeart/2005/8/layout/hierarchy1"/>
    <dgm:cxn modelId="{5D454592-B08E-42E1-9327-9E163C85472C}" type="presOf" srcId="{0CB6C77F-BDCB-42C7-9E97-AC2BCE79544E}" destId="{DA6B0D2C-AE7C-43F5-A4F7-958792DBEAAF}" srcOrd="0" destOrd="0" presId="urn:microsoft.com/office/officeart/2005/8/layout/hierarchy1"/>
    <dgm:cxn modelId="{91460D79-C439-4DF2-8C80-E5256B75AAF6}" type="presOf" srcId="{A9DC1C04-B6E5-4FDF-8F0C-7DCE4D26A29D}" destId="{F3C8E962-C05E-46A6-8AE9-986ED57F6CF7}" srcOrd="0" destOrd="0" presId="urn:microsoft.com/office/officeart/2005/8/layout/hierarchy1"/>
    <dgm:cxn modelId="{1E9218C0-6573-444F-A428-66961790C9F8}" type="presOf" srcId="{ECF9FCDA-72F4-487F-B9A4-37DD548671FF}" destId="{671431A0-F385-4CDA-B824-921042C907C5}" srcOrd="0" destOrd="0" presId="urn:microsoft.com/office/officeart/2005/8/layout/hierarchy1"/>
    <dgm:cxn modelId="{30D32EE9-43E5-46D0-A57B-E6550CED89B8}" type="presParOf" srcId="{671431A0-F385-4CDA-B824-921042C907C5}" destId="{12191F14-8780-4884-8640-1B1C34D01EAC}" srcOrd="0" destOrd="0" presId="urn:microsoft.com/office/officeart/2005/8/layout/hierarchy1"/>
    <dgm:cxn modelId="{B5B9241E-0A2D-41FC-8085-2AA1C406E3E8}" type="presParOf" srcId="{12191F14-8780-4884-8640-1B1C34D01EAC}" destId="{3594D553-F03C-48FB-8975-023DF7CD2B87}" srcOrd="0" destOrd="0" presId="urn:microsoft.com/office/officeart/2005/8/layout/hierarchy1"/>
    <dgm:cxn modelId="{8B349EF9-E414-4CD3-B472-5AAD34F71486}" type="presParOf" srcId="{3594D553-F03C-48FB-8975-023DF7CD2B87}" destId="{4A18E30A-76B3-4A7E-B755-FDAEB108D461}" srcOrd="0" destOrd="0" presId="urn:microsoft.com/office/officeart/2005/8/layout/hierarchy1"/>
    <dgm:cxn modelId="{7B107072-15D4-4207-909B-F415A7819A6C}" type="presParOf" srcId="{3594D553-F03C-48FB-8975-023DF7CD2B87}" destId="{E4737F4D-BAF5-4C3B-A6E7-CF36568A10C8}" srcOrd="1" destOrd="0" presId="urn:microsoft.com/office/officeart/2005/8/layout/hierarchy1"/>
    <dgm:cxn modelId="{44BCF464-7C46-49F6-8E0C-AC2287B347B1}" type="presParOf" srcId="{12191F14-8780-4884-8640-1B1C34D01EAC}" destId="{252E9E4B-CE65-49B8-894A-697894C2D90E}" srcOrd="1" destOrd="0" presId="urn:microsoft.com/office/officeart/2005/8/layout/hierarchy1"/>
    <dgm:cxn modelId="{D03B4830-04CF-49FB-8660-7663729E66F1}" type="presParOf" srcId="{252E9E4B-CE65-49B8-894A-697894C2D90E}" destId="{CBFCCA77-DB04-4745-8A3F-9826FE8421C7}" srcOrd="0" destOrd="0" presId="urn:microsoft.com/office/officeart/2005/8/layout/hierarchy1"/>
    <dgm:cxn modelId="{A4D8B29C-154D-4B52-96F8-DB637A4EB6DD}" type="presParOf" srcId="{252E9E4B-CE65-49B8-894A-697894C2D90E}" destId="{4B03A9A5-8AEB-4153-B1AD-14556A197C9E}" srcOrd="1" destOrd="0" presId="urn:microsoft.com/office/officeart/2005/8/layout/hierarchy1"/>
    <dgm:cxn modelId="{3A24836E-4F7D-4AD9-87A0-DADC16AA615B}" type="presParOf" srcId="{4B03A9A5-8AEB-4153-B1AD-14556A197C9E}" destId="{FDC6627B-5369-48BC-93B3-6AFCC19A4CCF}" srcOrd="0" destOrd="0" presId="urn:microsoft.com/office/officeart/2005/8/layout/hierarchy1"/>
    <dgm:cxn modelId="{9C44F1BC-4A6A-4D96-9901-2920D888233F}" type="presParOf" srcId="{FDC6627B-5369-48BC-93B3-6AFCC19A4CCF}" destId="{6C6BBC8B-13C2-4C46-8A42-4A76D909C3AA}" srcOrd="0" destOrd="0" presId="urn:microsoft.com/office/officeart/2005/8/layout/hierarchy1"/>
    <dgm:cxn modelId="{40EFAE62-041D-4C1C-A110-FCB12600D7C8}" type="presParOf" srcId="{FDC6627B-5369-48BC-93B3-6AFCC19A4CCF}" destId="{F3C8E962-C05E-46A6-8AE9-986ED57F6CF7}" srcOrd="1" destOrd="0" presId="urn:microsoft.com/office/officeart/2005/8/layout/hierarchy1"/>
    <dgm:cxn modelId="{E7786646-8381-48A5-9A48-4BCB26298C83}" type="presParOf" srcId="{4B03A9A5-8AEB-4153-B1AD-14556A197C9E}" destId="{6371A0A3-FAE2-4ABC-8D2C-F627BB65C542}" srcOrd="1" destOrd="0" presId="urn:microsoft.com/office/officeart/2005/8/layout/hierarchy1"/>
    <dgm:cxn modelId="{66394C5E-0ED1-4AA1-A99B-9152EE90C524}" type="presParOf" srcId="{6371A0A3-FAE2-4ABC-8D2C-F627BB65C542}" destId="{C08446AE-E5BD-46D1-A050-E9DBC3C92995}" srcOrd="0" destOrd="0" presId="urn:microsoft.com/office/officeart/2005/8/layout/hierarchy1"/>
    <dgm:cxn modelId="{897D966A-E0EB-411B-9F0C-F972BA8AB6D9}" type="presParOf" srcId="{6371A0A3-FAE2-4ABC-8D2C-F627BB65C542}" destId="{8D3963AF-2514-444D-BB89-0048D79D1A6D}" srcOrd="1" destOrd="0" presId="urn:microsoft.com/office/officeart/2005/8/layout/hierarchy1"/>
    <dgm:cxn modelId="{2EF421FB-8B50-4B8C-8985-5E6F6D916CBF}" type="presParOf" srcId="{8D3963AF-2514-444D-BB89-0048D79D1A6D}" destId="{A9FE173A-3F93-4642-820C-A500504FE16E}" srcOrd="0" destOrd="0" presId="urn:microsoft.com/office/officeart/2005/8/layout/hierarchy1"/>
    <dgm:cxn modelId="{5BD311D4-66CD-42A2-9103-249048099595}" type="presParOf" srcId="{A9FE173A-3F93-4642-820C-A500504FE16E}" destId="{AF2021F4-822E-49AB-AE18-30B6E64A9647}" srcOrd="0" destOrd="0" presId="urn:microsoft.com/office/officeart/2005/8/layout/hierarchy1"/>
    <dgm:cxn modelId="{3B65607D-7F54-4866-B817-0DC84E72FEC9}" type="presParOf" srcId="{A9FE173A-3F93-4642-820C-A500504FE16E}" destId="{DA6B0D2C-AE7C-43F5-A4F7-958792DBEAAF}" srcOrd="1" destOrd="0" presId="urn:microsoft.com/office/officeart/2005/8/layout/hierarchy1"/>
    <dgm:cxn modelId="{03C19F87-B216-4670-AEFE-59EF4992FE91}" type="presParOf" srcId="{8D3963AF-2514-444D-BB89-0048D79D1A6D}" destId="{3D2343EA-CB41-4D52-B19E-04FB10B146A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446AE-E5BD-46D1-A050-E9DBC3C92995}">
      <dsp:nvSpPr>
        <dsp:cNvPr id="0" name=""/>
        <dsp:cNvSpPr/>
      </dsp:nvSpPr>
      <dsp:spPr>
        <a:xfrm>
          <a:off x="4242992" y="4681713"/>
          <a:ext cx="91440" cy="6729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6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FCCA77-DB04-4745-8A3F-9826FE8421C7}">
      <dsp:nvSpPr>
        <dsp:cNvPr id="0" name=""/>
        <dsp:cNvSpPr/>
      </dsp:nvSpPr>
      <dsp:spPr>
        <a:xfrm>
          <a:off x="4126626" y="2319013"/>
          <a:ext cx="162085" cy="4641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618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18E30A-76B3-4A7E-B755-FDAEB108D461}">
      <dsp:nvSpPr>
        <dsp:cNvPr id="0" name=""/>
        <dsp:cNvSpPr/>
      </dsp:nvSpPr>
      <dsp:spPr>
        <a:xfrm>
          <a:off x="-104040" y="367193"/>
          <a:ext cx="8461334" cy="1951820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37F4D-BAF5-4C3B-A6E7-CF36568A10C8}">
      <dsp:nvSpPr>
        <dsp:cNvPr id="0" name=""/>
        <dsp:cNvSpPr/>
      </dsp:nvSpPr>
      <dsp:spPr>
        <a:xfrm>
          <a:off x="40024" y="504055"/>
          <a:ext cx="8461334" cy="195182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Индивидуальное развитие организма:</a:t>
          </a:r>
          <a:endParaRPr lang="ru-RU" sz="4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0024" y="504055"/>
        <a:ext cx="8461334" cy="1951820"/>
      </dsp:txXfrm>
    </dsp:sp>
    <dsp:sp modelId="{6C6BBC8B-13C2-4C46-8A42-4A76D909C3AA}">
      <dsp:nvSpPr>
        <dsp:cNvPr id="0" name=""/>
        <dsp:cNvSpPr/>
      </dsp:nvSpPr>
      <dsp:spPr>
        <a:xfrm>
          <a:off x="-43807" y="2783146"/>
          <a:ext cx="8665040" cy="1898567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8E962-C05E-46A6-8AE9-986ED57F6CF7}">
      <dsp:nvSpPr>
        <dsp:cNvPr id="0" name=""/>
        <dsp:cNvSpPr/>
      </dsp:nvSpPr>
      <dsp:spPr>
        <a:xfrm>
          <a:off x="100256" y="2920007"/>
          <a:ext cx="8665040" cy="189856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1. Зародышевое(эмбриональное)</a:t>
          </a:r>
          <a:endParaRPr lang="ru-RU" sz="4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55863" y="2975614"/>
        <a:ext cx="8553826" cy="1787353"/>
      </dsp:txXfrm>
    </dsp:sp>
    <dsp:sp modelId="{AF2021F4-822E-49AB-AE18-30B6E64A9647}">
      <dsp:nvSpPr>
        <dsp:cNvPr id="0" name=""/>
        <dsp:cNvSpPr/>
      </dsp:nvSpPr>
      <dsp:spPr>
        <a:xfrm>
          <a:off x="110018" y="5354630"/>
          <a:ext cx="8502708" cy="1681924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B0D2C-AE7C-43F5-A4F7-958792DBEAAF}">
      <dsp:nvSpPr>
        <dsp:cNvPr id="0" name=""/>
        <dsp:cNvSpPr/>
      </dsp:nvSpPr>
      <dsp:spPr>
        <a:xfrm>
          <a:off x="254083" y="5491491"/>
          <a:ext cx="8502708" cy="168192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just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Послезародышевое (с рождения или выхода из яйцевых оболочек)</a:t>
          </a:r>
          <a:endParaRPr lang="ru-RU" sz="36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03345" y="5540753"/>
        <a:ext cx="8404184" cy="1583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02F4F-B1E7-459D-9FF0-704A798F5C8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7D4FC-79B3-4AD2-A1D1-EC5D5F810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063A1B-535C-4410-9836-7D1D15BE57BC}" type="slidenum">
              <a:rPr lang="ru-RU"/>
              <a:pPr/>
              <a:t>6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90000"/>
              </a:lnSpc>
            </a:pPr>
            <a:r>
              <a:rPr lang="ru-RU" dirty="0"/>
              <a:t>Посмотрим, что же есть внутри цветка.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/>
              <a:t> Вот тычинки, а между ними возвышается пестик. Итак, начнем с тычинок.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/>
              <a:t> Смотри-ка! На длинной ножке сидит головка, да еще и кивает нам. Это тычиночная нить и пыльник. Пыльник соединен с тычиночной нитью так, что может слегка менять свое положение – чуть наклоняться и поворачиваться.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/>
              <a:t> Когда пыльца созревает, пыльники лопаются и пыльца из них высыпается. Давай рассмотрим ее.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Подождем немного, пока осядет облачко пыльцы, чтобы можно было взглянуть на пестик. Смотри, какой он большой. Возвышается, как башня, над тычинками.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Видишь, сверху у пестика есть расширенная площадка. Эта часть называется "рыльце". Осторожно! Не приклейся! На рыльце пестика у многих цветков выделяется клейкая жидкость. Ты пока подумай, для чего, а потом мы к этому вернемся.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Для того, чтобы добраться до нижней части пестика, нам надо спуститься по довольно тонкой части – столбику пестика. Столбик есть у всех пестиков.</a:t>
            </a:r>
          </a:p>
          <a:p>
            <a:pPr marL="228600" indent="-228600">
              <a:lnSpc>
                <a:spcPct val="90000"/>
              </a:lnSpc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Ну вот! Мы спустились к нижней части пестика. Какой же он здесь толстый! Эта нижняя часть – самая главная. В ней-то и образуются семена. Называется она завязью пестика.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1707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7C2F3-3383-437B-A4FD-7354DA361AD8}" type="slidenum">
              <a:rPr lang="ru-RU"/>
              <a:pPr/>
              <a:t>7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ru-RU" dirty="0">
                <a:sym typeface="Wingdings 2" pitchFamily="18" charset="2"/>
              </a:rPr>
              <a:t>Когда пыльцевая трубка достигает зародышевого мешка, то спермии из нее выходят внутрь семязачатка.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Один из них сливается с яйцеклеткой, в результате образуется зигота.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Другой сливается с крупной клеткой.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Образовавшаяся зигота многократно делится, и в результате образуется зародыш семени.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Крупная клетка тоже делится, образуя клетки эндосперма, в которых накапливается запас питательных веществ.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Из покровов семязачатка развивается семенная кожура. Формируется семя.</a:t>
            </a:r>
          </a:p>
          <a:p>
            <a:pPr marL="228600" indent="-228600">
              <a:buFontTx/>
              <a:buAutoNum type="arabicPeriod"/>
            </a:pPr>
            <a:r>
              <a:rPr lang="ru-RU" dirty="0">
                <a:sym typeface="Wingdings 2" pitchFamily="18" charset="2"/>
              </a:rPr>
              <a:t> После оплодотворения к завязи притекают питательные вещества, и она постепенно превращается в спелый плод. Околоплодник, защищающий семена от неблагоприятных условий, развивается из стенок завязи. </a:t>
            </a:r>
          </a:p>
          <a:p>
            <a:pPr marL="228600" indent="-228600"/>
            <a:endParaRPr lang="ru-RU" dirty="0">
              <a:sym typeface="Wingdings 2" pitchFamily="18" charset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837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195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200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36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2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739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7D4FC-79B3-4AD2-A1D1-EC5D5F8105AF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322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603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47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836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9191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19412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7877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148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0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4120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078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27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899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394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27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0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16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45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3;&#1080;&#1086;&#1083;&#1086;&#1075;&#1080;&#1103;\6&#1082;&#1083;\&#1060;&#1043;&#1054;&#1057;\&#1088;&#1072;&#1079;&#1084;&#1085;&#1086;&#1078;&#1077;&#1085;&#1080;&#1077;%20&#1086;&#1088;&#1075;&#1072;&#1085;&#1080;&#1079;&#1084;&#1086;&#1074;\&#1088;&#1072;&#1079;&#1074;&#1080;&#1090;&#1080;&#1077;%20&#1089;%20&#1087;&#1088;&#1077;&#1074;&#1088;&#1072;&#1097;&#1077;&#1085;&#1080;&#1077;&#1084;\&#1047;&#1042;&#1059;&#1050;&#1048;&#1053;&#1040;&#1057;&#1045;&#1050;&#1054;&#1052;&#1067;&#1061;\Babochka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43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437139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развития живых организмов</a:t>
            </a:r>
            <a:r>
              <a:rPr lang="ru-RU" sz="7200" b="1" dirty="0" smtClean="0">
                <a:solidFill>
                  <a:schemeClr val="tx1"/>
                </a:solidFill>
              </a:rPr>
              <a:t>».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1696" y="4725144"/>
            <a:ext cx="4057656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0"/>
            <a:ext cx="7562801" cy="19304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Жизнь любого животного можно разделить на два этапа. Границей является, например вот этот процесс, изображенный на рисунке.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636912"/>
            <a:ext cx="5544616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7188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94944152"/>
              </p:ext>
            </p:extLst>
          </p:nvPr>
        </p:nvGraphicFramePr>
        <p:xfrm>
          <a:off x="355513" y="-315416"/>
          <a:ext cx="8820471" cy="7173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6180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11896"/>
            <a:ext cx="6698705" cy="13208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Эмбриональное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развитие: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 зиготы. Бластула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932696"/>
            <a:ext cx="6760194" cy="455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6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404664"/>
            <a:ext cx="6347713" cy="9361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Бластула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124744"/>
            <a:ext cx="792088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8560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Гаструла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556792"/>
            <a:ext cx="750361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07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Нейрула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484784"/>
            <a:ext cx="7272808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53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764704"/>
            <a:ext cx="7274769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текстом учебника на стр.150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ряд.  Стадия дробления.  Бластула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ряд.  Стадия гаструлы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ряд.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Стадия нейрулы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0335011"/>
              </p:ext>
            </p:extLst>
          </p:nvPr>
        </p:nvGraphicFramePr>
        <p:xfrm>
          <a:off x="467545" y="4077072"/>
          <a:ext cx="8208911" cy="2206477"/>
        </p:xfrm>
        <a:graphic>
          <a:graphicData uri="http://schemas.openxmlformats.org/drawingml/2006/table">
            <a:tbl>
              <a:tblPr firstRow="1" firstCol="1" bandRow="1"/>
              <a:tblGrid>
                <a:gridCol w="2373077">
                  <a:extLst>
                    <a:ext uri="{9D8B030D-6E8A-4147-A177-3AD203B41FA5}">
                      <a16:colId xmlns:a16="http://schemas.microsoft.com/office/drawing/2014/main" xmlns="" val="4061115964"/>
                    </a:ext>
                  </a:extLst>
                </a:gridCol>
                <a:gridCol w="2917917">
                  <a:extLst>
                    <a:ext uri="{9D8B030D-6E8A-4147-A177-3AD203B41FA5}">
                      <a16:colId xmlns:a16="http://schemas.microsoft.com/office/drawing/2014/main" xmlns="" val="3688145310"/>
                    </a:ext>
                  </a:extLst>
                </a:gridCol>
                <a:gridCol w="2917917">
                  <a:extLst>
                    <a:ext uri="{9D8B030D-6E8A-4147-A177-3AD203B41FA5}">
                      <a16:colId xmlns:a16="http://schemas.microsoft.com/office/drawing/2014/main" xmlns="" val="2780711094"/>
                    </a:ext>
                  </a:extLst>
                </a:gridCol>
              </a:tblGrid>
              <a:tr h="6644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Название  стадии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слоёв 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Их характеристика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9507683"/>
                  </a:ext>
                </a:extLst>
              </a:tr>
              <a:tr h="14237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7678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4663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0_2523c_95baf5_-2-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628775"/>
            <a:ext cx="5724525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Загадка</a:t>
            </a:r>
            <a:r>
              <a:rPr lang="ru-RU" altLang="ru-RU" smtClean="0"/>
              <a:t>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09599" y="1484784"/>
            <a:ext cx="4970513" cy="455657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 червяком,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Питаюсь листком,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засыпаю,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обмотаю,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ем, не гляжу,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Неподвижно вишу,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теплой весною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вновь оживаю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 как птичка, порхаю! </a:t>
            </a:r>
          </a:p>
        </p:txBody>
      </p:sp>
      <p:pic>
        <p:nvPicPr>
          <p:cNvPr id="7" name="Babo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480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441" y="980728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kumimoji="0" lang="ru-RU" sz="4400" b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бабочки.</a:t>
            </a:r>
            <a:endParaRPr kumimoji="0" lang="ru-RU" sz="4400" b="1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67366" y="3891587"/>
            <a:ext cx="2088631" cy="14529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гугу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951" y="3068961"/>
            <a:ext cx="1799961" cy="2014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87824" y="4978643"/>
            <a:ext cx="1404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гусеница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4004199"/>
            <a:ext cx="1944216" cy="14138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8" name="Picture 4" descr="http://macroclub.ru/gallery/data/507/thumbs/index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3068962"/>
            <a:ext cx="1674628" cy="1909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99592" y="5083912"/>
            <a:ext cx="130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яйца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16331" y="3952654"/>
            <a:ext cx="1875889" cy="14395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0" name="Picture 6" descr="http://foto.detstvo.ru/album_picture/8517.jpg?d=0cd9b1433fcf9af3c427b3cd0283860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1571" y="3068961"/>
            <a:ext cx="1997706" cy="2005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076056" y="497864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куколка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51944" y="3952654"/>
            <a:ext cx="2012543" cy="14395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2" name="Picture 8" descr="http://cs10021.userapi.com/u165229500/-7/m_2ba564c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5558" y="3068961"/>
            <a:ext cx="1858930" cy="1953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105558" y="5053826"/>
            <a:ext cx="1385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бабочка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0001" y="5749015"/>
            <a:ext cx="1152128" cy="6042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яйцо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73796" y="5750085"/>
            <a:ext cx="1476222" cy="60320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личинка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51465" y="5718449"/>
            <a:ext cx="1152128" cy="6348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куколка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5599466"/>
            <a:ext cx="1512168" cy="99788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Взрослое насекомое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892197" y="5811982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4122969" y="5746163"/>
            <a:ext cx="539458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6124186" y="5750085"/>
            <a:ext cx="568035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49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  <p:bldP spid="17" grpId="0"/>
      <p:bldP spid="8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26064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кузнечика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143" y="6244883"/>
            <a:ext cx="1152128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яйцо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83868" y="6244883"/>
            <a:ext cx="1476164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личинка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84241" y="6139098"/>
            <a:ext cx="1656184" cy="5716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взрослое насекомое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123728" y="6300311"/>
            <a:ext cx="834392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148064" y="6308408"/>
            <a:ext cx="834392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1154647"/>
            <a:ext cx="8138865" cy="4779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300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буквы: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30400"/>
            <a:ext cx="7355160" cy="4378960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жение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..полое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П..л..вое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В..г..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тативное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..клетка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Сперм..т..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…плод..творение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12" y="1240960"/>
            <a:ext cx="7983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рыб</a:t>
            </a:r>
          </a:p>
        </p:txBody>
      </p:sp>
      <p:pic>
        <p:nvPicPr>
          <p:cNvPr id="1026" name="Picture 2" descr="http://www.chelsi.ru/auto_images/60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21163"/>
            <a:ext cx="2576810" cy="2334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ti.kiev.ua/uploads/posts/2010-02/thumbs/1265566449_malk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3544" y="3439078"/>
            <a:ext cx="2211597" cy="2448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enga.com.ua/images/stories/Biznes/2008/goldfish_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230" y="3483140"/>
            <a:ext cx="2988209" cy="2321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22755" y="6021288"/>
            <a:ext cx="1152128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икра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98673" y="5994637"/>
            <a:ext cx="1152128" cy="30267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рыбы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60186" y="6004676"/>
            <a:ext cx="1152128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мальки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4762341" y="6049002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392526" y="6060104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 descr="C:\Users\учитель\Desktop\vissen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376" y="1484784"/>
            <a:ext cx="1814339" cy="127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учитель\Desktop\vissen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92465"/>
            <a:ext cx="1551877" cy="109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\Desktop\vissen15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1548294" cy="82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889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55679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Земноводных. </a:t>
            </a:r>
          </a:p>
        </p:txBody>
      </p:sp>
      <p:pic>
        <p:nvPicPr>
          <p:cNvPr id="9" name="Picture 8" descr="http://www.aqa.ru/forum/photo.php?id=470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021" y="3457292"/>
            <a:ext cx="2475343" cy="2660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://karabars.ucoz.ru/_ph/28/1/810588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200" y="3509719"/>
            <a:ext cx="2624232" cy="2607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img.megaobzor.com/guzel/N9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6317" y="3509719"/>
            <a:ext cx="3240360" cy="2688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учитель\Desktop\reptilii-3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28803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63679" y="6325900"/>
            <a:ext cx="1152128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икра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6325900"/>
            <a:ext cx="1728192" cy="41546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головастики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6381328"/>
            <a:ext cx="1502155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лягушка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195736" y="6381328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5076056" y="6395581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13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56417003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1136" y="1568368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foto_18006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3755" y="2420888"/>
            <a:ext cx="10763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krokodil_0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8416" y="3829472"/>
            <a:ext cx="3114063" cy="2078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\Desktop\88356715_73933430_3607663_1678073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397" y="2756785"/>
            <a:ext cx="1428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-718433"/>
            <a:ext cx="79208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Пресмыкающихся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8012" y="6138139"/>
            <a:ext cx="1368152" cy="4542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яйца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7419" y="6159577"/>
            <a:ext cx="1644709" cy="4328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детеныши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68136" y="6111484"/>
            <a:ext cx="1681944" cy="5290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Взрослое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животное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267744" y="6307176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129738" y="6223688"/>
            <a:ext cx="535376" cy="3046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32" name="Picture 8" descr="http://www.tepid.ru/images/acutus-crocodile-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000" y="3928360"/>
            <a:ext cx="2313120" cy="2091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evua.com/foto/news/30/306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2411" y="3928360"/>
            <a:ext cx="2442703" cy="2037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942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450987" cy="5040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196752"/>
            <a:ext cx="8352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 насекомых из яиц появляются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_________,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 у птиц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–________.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Гусеницы питаются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_________   ,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превращаются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неподвижных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_________.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рыб из икринок выводятся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_________,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 у лягушек и жаб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–___________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Звери рождают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___________   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выкармливают их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964756"/>
            <a:ext cx="1080120" cy="65620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личинки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689408"/>
            <a:ext cx="1152128" cy="2160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птенцы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2132856"/>
            <a:ext cx="1556556" cy="5760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листьями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49814" y="2924944"/>
            <a:ext cx="1450178" cy="5040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куколок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24028" y="3565180"/>
            <a:ext cx="1224136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мальки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75657" y="4221088"/>
            <a:ext cx="1728192" cy="360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головастики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988101" y="4581128"/>
            <a:ext cx="1459005" cy="6669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детенышей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0800000" flipV="1">
            <a:off x="847446" y="5248077"/>
            <a:ext cx="2193542" cy="4851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молоком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15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548680"/>
            <a:ext cx="7490793" cy="504056"/>
          </a:xfrm>
        </p:spPr>
        <p:txBody>
          <a:bodyPr>
            <a:noAutofit/>
          </a:bodyPr>
          <a:lstStyle/>
          <a:p>
            <a:pPr lvl="0" algn="ctr" defTabSz="914400" eaLnBrk="0" fontAlgn="base" hangingPunct="0">
              <a:spcAft>
                <a:spcPct val="0"/>
              </a:spcAft>
              <a:defRPr/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 «Что я за птица?»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567" y="3921124"/>
            <a:ext cx="8302855" cy="2936875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2311493"/>
              </p:ext>
            </p:extLst>
          </p:nvPr>
        </p:nvGraphicFramePr>
        <p:xfrm>
          <a:off x="203567" y="1420645"/>
          <a:ext cx="8302855" cy="2442133"/>
        </p:xfrm>
        <a:graphic>
          <a:graphicData uri="http://schemas.openxmlformats.org/drawingml/2006/table">
            <a:tbl>
              <a:tblPr firstRow="1" firstCol="1" bandRow="1"/>
              <a:tblGrid>
                <a:gridCol w="2053673">
                  <a:extLst>
                    <a:ext uri="{9D8B030D-6E8A-4147-A177-3AD203B41FA5}">
                      <a16:colId xmlns:a16="http://schemas.microsoft.com/office/drawing/2014/main" xmlns="" val="1542002017"/>
                    </a:ext>
                  </a:extLst>
                </a:gridCol>
                <a:gridCol w="2314760">
                  <a:extLst>
                    <a:ext uri="{9D8B030D-6E8A-4147-A177-3AD203B41FA5}">
                      <a16:colId xmlns:a16="http://schemas.microsoft.com/office/drawing/2014/main" xmlns="" val="18361567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3967129048"/>
                    </a:ext>
                  </a:extLst>
                </a:gridCol>
                <a:gridCol w="1774182">
                  <a:extLst>
                    <a:ext uri="{9D8B030D-6E8A-4147-A177-3AD203B41FA5}">
                      <a16:colId xmlns:a16="http://schemas.microsoft.com/office/drawing/2014/main" xmlns="" val="392431983"/>
                    </a:ext>
                  </a:extLst>
                </a:gridCol>
              </a:tblGrid>
              <a:tr h="5176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</a:t>
                      </a:r>
                      <a:endParaRPr lang="ru-RU" sz="32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балла     </a:t>
                      </a:r>
                      <a:endParaRPr lang="ru-RU" sz="32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балла     </a:t>
                      </a:r>
                      <a:endParaRPr lang="ru-RU" sz="32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1балл</a:t>
                      </a:r>
                      <a:endParaRPr lang="ru-RU" sz="32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4051826"/>
                  </a:ext>
                </a:extLst>
              </a:tr>
              <a:tr h="564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Активность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высокая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низкая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5776576"/>
                  </a:ext>
                </a:extLst>
              </a:tr>
              <a:tr h="518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 урока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Усвоил хорошо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Усвоил частично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Усвоил слабо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6869832"/>
                  </a:ext>
                </a:extLst>
              </a:tr>
              <a:tr h="8368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Объяснить товарищу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Могу сам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Могу с подсказкой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4071103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33424" y="3463925"/>
            <a:ext cx="116154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567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мою мысль:</a:t>
            </a:r>
            <a:endParaRPr lang="ru-RU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24936" cy="4844611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числа особей живых организмов называется 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Водоросли, мхи, папоротники размножаются 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 при помощи гамет называется 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слияние гамет образуется 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слияния мужской и женской гамет называется…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09600"/>
            <a:ext cx="8579296" cy="596267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числа особей живых организмов называется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Водоросли, мхи, папоротники размножаются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спорами (бесполым).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 при помощи гамет называется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половым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слияние гамет образуется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зигота.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слияния мужской и женской гамет называется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оплодотворением.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27860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Яйцеклетка</a:t>
            </a: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Спермий</a:t>
            </a: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Зигота</a:t>
            </a: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Сперматозоид</a:t>
            </a:r>
          </a:p>
          <a:p>
            <a:pPr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92951" y="1357487"/>
            <a:ext cx="4000528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Мужская неподвижная гамета</a:t>
            </a: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Мужская подвижная гамета</a:t>
            </a: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Оплодотворенная яйцеклетка</a:t>
            </a:r>
          </a:p>
          <a:p>
            <a:pPr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Женская гамета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9875876">
            <a:off x="3493780" y="2082224"/>
            <a:ext cx="178072" cy="382517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4865701">
            <a:off x="3348744" y="1203045"/>
            <a:ext cx="261162" cy="2245173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889173">
            <a:off x="3134026" y="2845522"/>
            <a:ext cx="311939" cy="266435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3278981">
            <a:off x="3679159" y="2754900"/>
            <a:ext cx="272535" cy="2479823"/>
          </a:xfrm>
          <a:prstGeom prst="down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Строение цветка</a:t>
            </a:r>
          </a:p>
        </p:txBody>
      </p:sp>
      <p:pic>
        <p:nvPicPr>
          <p:cNvPr id="40963" name="Picture 3" descr="Строение цвет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3275" y="1566863"/>
            <a:ext cx="4200525" cy="4529137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35375" y="3763963"/>
            <a:ext cx="4749800" cy="457200"/>
            <a:chOff x="2290" y="2387"/>
            <a:chExt cx="2992" cy="288"/>
          </a:xfrm>
        </p:grpSpPr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3604" y="2387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тычинки</a:t>
              </a:r>
            </a:p>
          </p:txBody>
        </p:sp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 flipH="1">
              <a:off x="2290" y="2531"/>
              <a:ext cx="131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843213" y="4484688"/>
            <a:ext cx="5541962" cy="457200"/>
            <a:chOff x="1791" y="2825"/>
            <a:chExt cx="3491" cy="288"/>
          </a:xfrm>
        </p:grpSpPr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3604" y="2825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пестик</a:t>
              </a:r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 flipH="1">
              <a:off x="1791" y="2969"/>
              <a:ext cx="18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492500" y="4149725"/>
            <a:ext cx="4891088" cy="457200"/>
            <a:chOff x="2200" y="2614"/>
            <a:chExt cx="3081" cy="288"/>
          </a:xfrm>
        </p:grpSpPr>
        <p:sp>
          <p:nvSpPr>
            <p:cNvPr id="40971" name="Text Box 11"/>
            <p:cNvSpPr txBox="1">
              <a:spLocks noChangeArrowheads="1"/>
            </p:cNvSpPr>
            <p:nvPr/>
          </p:nvSpPr>
          <p:spPr bwMode="auto">
            <a:xfrm>
              <a:off x="3603" y="2614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тычиночная нить</a:t>
              </a:r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 flipH="1" flipV="1">
              <a:off x="2200" y="2750"/>
              <a:ext cx="1406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708400" y="2971800"/>
            <a:ext cx="4675188" cy="457200"/>
            <a:chOff x="2336" y="1888"/>
            <a:chExt cx="2945" cy="288"/>
          </a:xfrm>
        </p:grpSpPr>
        <p:sp>
          <p:nvSpPr>
            <p:cNvPr id="40974" name="Text Box 14"/>
            <p:cNvSpPr txBox="1">
              <a:spLocks noChangeArrowheads="1"/>
            </p:cNvSpPr>
            <p:nvPr/>
          </p:nvSpPr>
          <p:spPr bwMode="auto">
            <a:xfrm>
              <a:off x="3603" y="1888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пыльник</a:t>
              </a:r>
            </a:p>
          </p:txBody>
        </p:sp>
        <p:sp>
          <p:nvSpPr>
            <p:cNvPr id="40975" name="Line 15"/>
            <p:cNvSpPr>
              <a:spLocks noChangeShapeType="1"/>
            </p:cNvSpPr>
            <p:nvPr/>
          </p:nvSpPr>
          <p:spPr bwMode="auto">
            <a:xfrm>
              <a:off x="2336" y="2032"/>
              <a:ext cx="122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563938" y="3403600"/>
            <a:ext cx="4819650" cy="457200"/>
            <a:chOff x="2245" y="2356"/>
            <a:chExt cx="3036" cy="288"/>
          </a:xfrm>
        </p:grpSpPr>
        <p:sp>
          <p:nvSpPr>
            <p:cNvPr id="40977" name="Text Box 17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603" y="2356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dirty="0">
                  <a:hlinkClick r:id="" action="ppaction://noaction"/>
                </a:rPr>
                <a:t>пыльца</a:t>
              </a:r>
              <a:endParaRPr lang="ru-RU" sz="2400" dirty="0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 flipH="1">
              <a:off x="2245" y="2500"/>
              <a:ext cx="131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2844800" y="1700213"/>
            <a:ext cx="5538788" cy="457200"/>
            <a:chOff x="1792" y="1071"/>
            <a:chExt cx="3489" cy="288"/>
          </a:xfrm>
        </p:grpSpPr>
        <p:sp>
          <p:nvSpPr>
            <p:cNvPr id="40980" name="Text Box 20"/>
            <p:cNvSpPr txBox="1">
              <a:spLocks noChangeArrowheads="1"/>
            </p:cNvSpPr>
            <p:nvPr/>
          </p:nvSpPr>
          <p:spPr bwMode="auto">
            <a:xfrm>
              <a:off x="3603" y="1071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рыльце</a:t>
              </a:r>
            </a:p>
          </p:txBody>
        </p:sp>
        <p:sp>
          <p:nvSpPr>
            <p:cNvPr id="40981" name="Line 21"/>
            <p:cNvSpPr>
              <a:spLocks noChangeShapeType="1"/>
            </p:cNvSpPr>
            <p:nvPr/>
          </p:nvSpPr>
          <p:spPr bwMode="auto">
            <a:xfrm>
              <a:off x="1792" y="1207"/>
              <a:ext cx="1814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844800" y="2420938"/>
            <a:ext cx="5538788" cy="457200"/>
            <a:chOff x="1792" y="1525"/>
            <a:chExt cx="3489" cy="288"/>
          </a:xfrm>
        </p:grpSpPr>
        <p:sp>
          <p:nvSpPr>
            <p:cNvPr id="40983" name="Text Box 23"/>
            <p:cNvSpPr txBox="1">
              <a:spLocks noChangeArrowheads="1"/>
            </p:cNvSpPr>
            <p:nvPr/>
          </p:nvSpPr>
          <p:spPr bwMode="auto">
            <a:xfrm>
              <a:off x="3603" y="1525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столбик</a:t>
              </a:r>
            </a:p>
          </p:txBody>
        </p:sp>
        <p:sp>
          <p:nvSpPr>
            <p:cNvPr id="40984" name="Line 24"/>
            <p:cNvSpPr>
              <a:spLocks noChangeShapeType="1"/>
            </p:cNvSpPr>
            <p:nvPr/>
          </p:nvSpPr>
          <p:spPr bwMode="auto">
            <a:xfrm>
              <a:off x="1792" y="1661"/>
              <a:ext cx="1814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2843213" y="4484688"/>
            <a:ext cx="5541962" cy="457200"/>
            <a:chOff x="1791" y="2825"/>
            <a:chExt cx="3491" cy="288"/>
          </a:xfrm>
        </p:grpSpPr>
        <p:sp>
          <p:nvSpPr>
            <p:cNvPr id="40986" name="Text Box 26"/>
            <p:cNvSpPr txBox="1">
              <a:spLocks noChangeArrowheads="1"/>
            </p:cNvSpPr>
            <p:nvPr/>
          </p:nvSpPr>
          <p:spPr bwMode="auto">
            <a:xfrm>
              <a:off x="3604" y="2825"/>
              <a:ext cx="16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завязь</a:t>
              </a:r>
            </a:p>
          </p:txBody>
        </p:sp>
        <p:sp>
          <p:nvSpPr>
            <p:cNvPr id="40987" name="Line 27"/>
            <p:cNvSpPr>
              <a:spLocks noChangeShapeType="1"/>
            </p:cNvSpPr>
            <p:nvPr/>
          </p:nvSpPr>
          <p:spPr bwMode="auto">
            <a:xfrm flipH="1">
              <a:off x="1791" y="2969"/>
              <a:ext cx="18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0988" name="Picture 28" descr="пыльц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446368">
            <a:off x="2032000" y="3221038"/>
            <a:ext cx="523875" cy="1936750"/>
          </a:xfrm>
          <a:prstGeom prst="rect">
            <a:avLst/>
          </a:prstGeom>
          <a:noFill/>
        </p:spPr>
      </p:pic>
      <p:pic>
        <p:nvPicPr>
          <p:cNvPr id="40989" name="Picture 29" descr="пыльц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24696">
            <a:off x="3132138" y="2924175"/>
            <a:ext cx="523875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колоплод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41410">
            <a:off x="5754688" y="2338388"/>
            <a:ext cx="3138487" cy="3779837"/>
          </a:xfrm>
          <a:prstGeom prst="rect">
            <a:avLst/>
          </a:prstGeom>
          <a:noFill/>
        </p:spPr>
      </p:pic>
      <p:pic>
        <p:nvPicPr>
          <p:cNvPr id="16387" name="Picture 3" descr="кожур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80000">
            <a:off x="6588125" y="3230563"/>
            <a:ext cx="1411288" cy="1458912"/>
          </a:xfrm>
          <a:prstGeom prst="rect">
            <a:avLst/>
          </a:prstGeom>
          <a:noFill/>
        </p:spPr>
      </p:pic>
      <p:pic>
        <p:nvPicPr>
          <p:cNvPr id="16388" name="Picture 4" descr="Пестик 1"/>
          <p:cNvPicPr>
            <a:picLocks noChangeAspect="1" noChangeArrowheads="1"/>
          </p:cNvPicPr>
          <p:nvPr/>
        </p:nvPicPr>
        <p:blipFill>
          <a:blip r:embed="rId5"/>
          <a:srcRect t="35378"/>
          <a:stretch>
            <a:fillRect/>
          </a:stretch>
        </p:blipFill>
        <p:spPr bwMode="auto">
          <a:xfrm>
            <a:off x="879475" y="1557338"/>
            <a:ext cx="4124325" cy="5219700"/>
          </a:xfrm>
          <a:prstGeom prst="rect">
            <a:avLst/>
          </a:prstGeom>
          <a:noFill/>
        </p:spPr>
      </p:pic>
      <p:pic>
        <p:nvPicPr>
          <p:cNvPr id="16389" name="Picture 5" descr="эндосперм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40457">
            <a:off x="6702425" y="3322638"/>
            <a:ext cx="1201738" cy="1219200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Оплодотворение</a:t>
            </a:r>
          </a:p>
        </p:txBody>
      </p:sp>
      <p:pic>
        <p:nvPicPr>
          <p:cNvPr id="16391" name="Picture 7" descr="семязачато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8063" y="1836738"/>
            <a:ext cx="3824287" cy="4437062"/>
          </a:xfrm>
          <a:prstGeom prst="rect">
            <a:avLst/>
          </a:prstGeom>
          <a:noFill/>
        </p:spPr>
      </p:pic>
      <p:pic>
        <p:nvPicPr>
          <p:cNvPr id="16392" name="Picture 8" descr="Зародышевой мешо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7800" y="2241550"/>
            <a:ext cx="3074988" cy="4008438"/>
          </a:xfrm>
          <a:prstGeom prst="rect">
            <a:avLst/>
          </a:prstGeom>
          <a:noFill/>
        </p:spPr>
      </p:pic>
      <p:pic>
        <p:nvPicPr>
          <p:cNvPr id="16393" name="Picture 9" descr="крупная клет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65338" y="2636838"/>
            <a:ext cx="1974850" cy="2509837"/>
          </a:xfrm>
          <a:prstGeom prst="rect">
            <a:avLst/>
          </a:prstGeom>
          <a:noFill/>
        </p:spPr>
      </p:pic>
      <p:pic>
        <p:nvPicPr>
          <p:cNvPr id="16394" name="Picture 10" descr="клетки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44675" y="2673350"/>
            <a:ext cx="2217738" cy="2500313"/>
          </a:xfrm>
          <a:prstGeom prst="rect">
            <a:avLst/>
          </a:prstGeom>
          <a:noFill/>
        </p:spPr>
      </p:pic>
      <p:pic>
        <p:nvPicPr>
          <p:cNvPr id="16395" name="Picture 11" descr="клетка 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76488" y="4365625"/>
            <a:ext cx="641350" cy="709613"/>
          </a:xfrm>
          <a:prstGeom prst="rect">
            <a:avLst/>
          </a:prstGeom>
          <a:noFill/>
        </p:spPr>
      </p:pic>
      <p:pic>
        <p:nvPicPr>
          <p:cNvPr id="16396" name="Picture 12" descr="яйцеклетка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19400" y="3321050"/>
            <a:ext cx="492125" cy="809625"/>
          </a:xfrm>
          <a:prstGeom prst="rect">
            <a:avLst/>
          </a:prstGeom>
          <a:noFill/>
        </p:spPr>
      </p:pic>
      <p:pic>
        <p:nvPicPr>
          <p:cNvPr id="16397" name="Picture 13" descr="прорастание пыльцы бол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23963" y="1628775"/>
            <a:ext cx="3276600" cy="4464050"/>
          </a:xfrm>
          <a:prstGeom prst="rect">
            <a:avLst/>
          </a:prstGeom>
          <a:noFill/>
        </p:spPr>
      </p:pic>
      <p:grpSp>
        <p:nvGrpSpPr>
          <p:cNvPr id="2" name="Group 14"/>
          <p:cNvGrpSpPr>
            <a:grpSpLocks noChangeAspect="1"/>
          </p:cNvGrpSpPr>
          <p:nvPr/>
        </p:nvGrpSpPr>
        <p:grpSpPr bwMode="auto">
          <a:xfrm rot="5400000">
            <a:off x="1862932" y="5706269"/>
            <a:ext cx="341312" cy="107950"/>
            <a:chOff x="5465" y="1865"/>
            <a:chExt cx="567" cy="181"/>
          </a:xfrm>
        </p:grpSpPr>
        <p:sp>
          <p:nvSpPr>
            <p:cNvPr id="16399" name="Oval 15"/>
            <p:cNvSpPr>
              <a:spLocks noChangeAspect="1" noChangeArrowheads="1"/>
            </p:cNvSpPr>
            <p:nvPr/>
          </p:nvSpPr>
          <p:spPr bwMode="auto">
            <a:xfrm>
              <a:off x="5465" y="1865"/>
              <a:ext cx="567" cy="18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0" name="Oval 16"/>
            <p:cNvSpPr>
              <a:spLocks noChangeAspect="1" noChangeArrowheads="1"/>
            </p:cNvSpPr>
            <p:nvPr/>
          </p:nvSpPr>
          <p:spPr bwMode="auto">
            <a:xfrm>
              <a:off x="5802" y="1911"/>
              <a:ext cx="94" cy="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7"/>
          <p:cNvGrpSpPr>
            <a:grpSpLocks noChangeAspect="1"/>
          </p:cNvGrpSpPr>
          <p:nvPr/>
        </p:nvGrpSpPr>
        <p:grpSpPr bwMode="auto">
          <a:xfrm rot="5400000" flipH="1">
            <a:off x="2186782" y="5309394"/>
            <a:ext cx="341312" cy="107950"/>
            <a:chOff x="5465" y="1865"/>
            <a:chExt cx="567" cy="181"/>
          </a:xfrm>
        </p:grpSpPr>
        <p:sp>
          <p:nvSpPr>
            <p:cNvPr id="16402" name="Oval 18"/>
            <p:cNvSpPr>
              <a:spLocks noChangeAspect="1" noChangeArrowheads="1"/>
            </p:cNvSpPr>
            <p:nvPr/>
          </p:nvSpPr>
          <p:spPr bwMode="auto">
            <a:xfrm>
              <a:off x="5465" y="1865"/>
              <a:ext cx="567" cy="18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3" name="Oval 19"/>
            <p:cNvSpPr>
              <a:spLocks noChangeAspect="1" noChangeArrowheads="1"/>
            </p:cNvSpPr>
            <p:nvPr/>
          </p:nvSpPr>
          <p:spPr bwMode="auto">
            <a:xfrm>
              <a:off x="5802" y="1911"/>
              <a:ext cx="94" cy="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6404" name="Picture 20" descr="клетка 1(цвет)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08238" y="4400550"/>
            <a:ext cx="579437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 descr="яйцеклетка (цвет)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71775" y="3284538"/>
            <a:ext cx="579438" cy="900112"/>
          </a:xfrm>
          <a:prstGeom prst="rect">
            <a:avLst/>
          </a:prstGeom>
          <a:noFill/>
        </p:spPr>
      </p:pic>
      <p:pic>
        <p:nvPicPr>
          <p:cNvPr id="16406" name="Picture 22" descr="зародыш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926980">
            <a:off x="7131050" y="3817938"/>
            <a:ext cx="403225" cy="620712"/>
          </a:xfrm>
          <a:prstGeom prst="rect">
            <a:avLst/>
          </a:prstGeom>
          <a:noFill/>
        </p:spPr>
      </p:pic>
      <p:sp>
        <p:nvSpPr>
          <p:cNvPr id="16407" name="Line 23"/>
          <p:cNvSpPr>
            <a:spLocks noChangeShapeType="1"/>
          </p:cNvSpPr>
          <p:nvPr/>
        </p:nvSpPr>
        <p:spPr bwMode="auto">
          <a:xfrm flipV="1">
            <a:off x="2951163" y="4184650"/>
            <a:ext cx="4357687" cy="3968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 flipV="1">
            <a:off x="3311525" y="3644900"/>
            <a:ext cx="3997325" cy="365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3995738" y="2528888"/>
            <a:ext cx="3313112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4535488" y="2024063"/>
            <a:ext cx="2773362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C 0.0007 -0.01018 -0.00139 -0.04398 0.00469 -0.06064 C 0.01077 -0.07731 0.02952 -0.09189 0.03611 -0.1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C 0.01093 -0.01458 0.04843 -0.06851 0.06579 -0.08796 C 0.08316 -0.1074 0.09444 -0.103 0.10468 -0.11666 C 0.11493 -0.13032 0.12534 -0.14236 0.12691 -0.16944 C 0.12847 -0.19652 0.11666 -0.25671 0.11388 -0.27962 " pathEditMode="relative" rAng="0" ptsTypes="aaaaa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" y="-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7" grpId="0" animBg="1"/>
      <p:bldP spid="16408" grpId="0" animBg="1"/>
      <p:bldP spid="16409" grpId="0" animBg="1"/>
      <p:bldP spid="164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496CB">
                  <a:lumMod val="75000"/>
                </a:srgbClr>
              </a:buClr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911" y="260648"/>
            <a:ext cx="7574466" cy="6859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38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4772603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из одной клетки образуется многоклеточный организм, состоящий из разных клеток и </a:t>
            </a:r>
            <a:r>
              <a:rPr lang="ru-RU" sz="5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тканей?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7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</TotalTime>
  <Words>699</Words>
  <Application>Microsoft Office PowerPoint</Application>
  <PresentationFormat>Экран (4:3)</PresentationFormat>
  <Paragraphs>174</Paragraphs>
  <Slides>24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Аспект</vt:lpstr>
      <vt:lpstr>«Особенности развития живых организмов».</vt:lpstr>
      <vt:lpstr>Вставьте пропущенные буквы:</vt:lpstr>
      <vt:lpstr>Закончите мою мысль:</vt:lpstr>
      <vt:lpstr>Слайд 4</vt:lpstr>
      <vt:lpstr>Установите соответствие:</vt:lpstr>
      <vt:lpstr>Строение цветка</vt:lpstr>
      <vt:lpstr>Оплодотворение</vt:lpstr>
      <vt:lpstr>Слайд 8</vt:lpstr>
      <vt:lpstr>Слайд 9</vt:lpstr>
      <vt:lpstr> Жизнь любого животного можно разделить на два этапа. Границей является, например вот этот процесс, изображенный на рисунке.</vt:lpstr>
      <vt:lpstr>Слайд 11</vt:lpstr>
      <vt:lpstr>Эмбриональное развитие: 1. Дробление зиготы. Бластула</vt:lpstr>
      <vt:lpstr>Бластула</vt:lpstr>
      <vt:lpstr>2. Гаструла</vt:lpstr>
      <vt:lpstr>3. Нейрула</vt:lpstr>
      <vt:lpstr>Работа с текстом учебника на стр.150  1 ряд.  Стадия дробления.  Бластула 2 ряд.  Стадия гаструлы 3 ряд.   Стадия нейрулы  </vt:lpstr>
      <vt:lpstr>Загадка </vt:lpstr>
      <vt:lpstr>Слайд 18</vt:lpstr>
      <vt:lpstr>Слайд 19</vt:lpstr>
      <vt:lpstr>Слайд 20</vt:lpstr>
      <vt:lpstr>Слайд 21</vt:lpstr>
      <vt:lpstr>Слайд 22</vt:lpstr>
      <vt:lpstr>Вставьте пропущенные слова:</vt:lpstr>
      <vt:lpstr>Тест «Что я за птица?»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биологии в 6 классе по теме:  «Половое размножение покрытосеменных растений»</dc:title>
  <dc:creator>Роман</dc:creator>
  <cp:lastModifiedBy>Роман</cp:lastModifiedBy>
  <cp:revision>148</cp:revision>
  <dcterms:modified xsi:type="dcterms:W3CDTF">2023-10-31T08:27:59Z</dcterms:modified>
</cp:coreProperties>
</file>